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0" r:id="rId4"/>
    <p:sldId id="259" r:id="rId5"/>
    <p:sldId id="273" r:id="rId6"/>
    <p:sldId id="274" r:id="rId7"/>
    <p:sldId id="276" r:id="rId8"/>
    <p:sldId id="275" r:id="rId9"/>
    <p:sldId id="271" r:id="rId10"/>
    <p:sldId id="264" r:id="rId11"/>
    <p:sldId id="277" r:id="rId12"/>
    <p:sldId id="27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C25"/>
    <a:srgbClr val="F4F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98EA-BAF6-480D-A33C-5A1D7F1F7DCF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04D7-0BA5-4163-857D-3A57E8B99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293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98EA-BAF6-480D-A33C-5A1D7F1F7DCF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04D7-0BA5-4163-857D-3A57E8B99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595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98EA-BAF6-480D-A33C-5A1D7F1F7DCF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04D7-0BA5-4163-857D-3A57E8B99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212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98EA-BAF6-480D-A33C-5A1D7F1F7DCF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04D7-0BA5-4163-857D-3A57E8B99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939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98EA-BAF6-480D-A33C-5A1D7F1F7DCF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04D7-0BA5-4163-857D-3A57E8B99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8071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98EA-BAF6-480D-A33C-5A1D7F1F7DCF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04D7-0BA5-4163-857D-3A57E8B99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846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98EA-BAF6-480D-A33C-5A1D7F1F7DCF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04D7-0BA5-4163-857D-3A57E8B99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9640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98EA-BAF6-480D-A33C-5A1D7F1F7DCF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04D7-0BA5-4163-857D-3A57E8B99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008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98EA-BAF6-480D-A33C-5A1D7F1F7DCF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04D7-0BA5-4163-857D-3A57E8B99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80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98EA-BAF6-480D-A33C-5A1D7F1F7DCF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04D7-0BA5-4163-857D-3A57E8B99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685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198EA-BAF6-480D-A33C-5A1D7F1F7DCF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A04D7-0BA5-4163-857D-3A57E8B99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04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D198EA-BAF6-480D-A33C-5A1D7F1F7DCF}" type="datetimeFigureOut">
              <a:rPr lang="ru-RU" smtClean="0"/>
              <a:t>30.05.2017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A04D7-0BA5-4163-857D-3A57E8B997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45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1.wdp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3" Type="http://schemas.microsoft.com/office/2007/relationships/hdphoto" Target="../media/hdphoto1.wdp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20714"/>
            <a:ext cx="12192000" cy="5468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96" b="94783" l="2410" r="98494">
                        <a14:foregroundMark x1="30723" y1="53043" x2="30723" y2="53043"/>
                        <a14:foregroundMark x1="45482" y1="53043" x2="45482" y2="53043"/>
                        <a14:foregroundMark x1="63554" y1="53043" x2="63554" y2="53043"/>
                        <a14:foregroundMark x1="20783" y1="53913" x2="20783" y2="53913"/>
                        <a14:foregroundMark x1="24096" y1="48696" x2="24096" y2="48696"/>
                        <a14:foregroundMark x1="29217" y1="45217" x2="29217" y2="45217"/>
                        <a14:foregroundMark x1="33735" y1="46957" x2="33735" y2="46957"/>
                        <a14:foregroundMark x1="27108" y1="52174" x2="27108" y2="52174"/>
                        <a14:foregroundMark x1="29518" y1="61739" x2="29518" y2="61739"/>
                        <a14:foregroundMark x1="39157" y1="45217" x2="39157" y2="45217"/>
                        <a14:foregroundMark x1="37048" y1="53913" x2="37048" y2="53913"/>
                        <a14:foregroundMark x1="34940" y1="62609" x2="34940" y2="62609"/>
                        <a14:foregroundMark x1="44277" y1="46957" x2="44277" y2="46957"/>
                        <a14:foregroundMark x1="49096" y1="46957" x2="49096" y2="46957"/>
                        <a14:foregroundMark x1="42470" y1="58261" x2="42470" y2="58261"/>
                        <a14:foregroundMark x1="53012" y1="48696" x2="53012" y2="48696"/>
                        <a14:foregroundMark x1="56325" y1="48696" x2="56325" y2="48696"/>
                        <a14:foregroundMark x1="60241" y1="53043" x2="60241" y2="53043"/>
                        <a14:foregroundMark x1="63253" y1="46957" x2="63253" y2="46957"/>
                        <a14:foregroundMark x1="66265" y1="46087" x2="66265" y2="46087"/>
                        <a14:foregroundMark x1="59639" y1="62609" x2="59639" y2="62609"/>
                        <a14:foregroundMark x1="71687" y1="45217" x2="71687" y2="45217"/>
                        <a14:foregroundMark x1="68373" y1="60000" x2="68373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34" y="0"/>
            <a:ext cx="2209800" cy="765443"/>
          </a:xfrm>
          <a:prstGeom prst="rect">
            <a:avLst/>
          </a:prstGeom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56411" y="806114"/>
            <a:ext cx="11875168" cy="120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74022" y="107030"/>
            <a:ext cx="92575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500" b="1" dirty="0" smtClean="0">
                <a:solidFill>
                  <a:schemeClr val="bg1">
                    <a:lumMod val="50000"/>
                  </a:schemeClr>
                </a:solidFill>
              </a:rPr>
              <a:t>ПЕРЕВОЗКИ СБОРНЫХ ГРУЗОВ</a:t>
            </a:r>
            <a:endParaRPr lang="ru-RU" sz="3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28" y="943841"/>
            <a:ext cx="12013948" cy="5231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47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96" b="94783" l="2410" r="98494">
                        <a14:foregroundMark x1="30723" y1="53043" x2="30723" y2="53043"/>
                        <a14:foregroundMark x1="45482" y1="53043" x2="45482" y2="53043"/>
                        <a14:foregroundMark x1="63554" y1="53043" x2="63554" y2="53043"/>
                        <a14:foregroundMark x1="20783" y1="53913" x2="20783" y2="53913"/>
                        <a14:foregroundMark x1="24096" y1="48696" x2="24096" y2="48696"/>
                        <a14:foregroundMark x1="29217" y1="45217" x2="29217" y2="45217"/>
                        <a14:foregroundMark x1="33735" y1="46957" x2="33735" y2="46957"/>
                        <a14:foregroundMark x1="27108" y1="52174" x2="27108" y2="52174"/>
                        <a14:foregroundMark x1="29518" y1="61739" x2="29518" y2="61739"/>
                        <a14:foregroundMark x1="39157" y1="45217" x2="39157" y2="45217"/>
                        <a14:foregroundMark x1="37048" y1="53913" x2="37048" y2="53913"/>
                        <a14:foregroundMark x1="34940" y1="62609" x2="34940" y2="62609"/>
                        <a14:foregroundMark x1="44277" y1="46957" x2="44277" y2="46957"/>
                        <a14:foregroundMark x1="49096" y1="46957" x2="49096" y2="46957"/>
                        <a14:foregroundMark x1="42470" y1="58261" x2="42470" y2="58261"/>
                        <a14:foregroundMark x1="53012" y1="48696" x2="53012" y2="48696"/>
                        <a14:foregroundMark x1="56325" y1="48696" x2="56325" y2="48696"/>
                        <a14:foregroundMark x1="60241" y1="53043" x2="60241" y2="53043"/>
                        <a14:foregroundMark x1="63253" y1="46957" x2="63253" y2="46957"/>
                        <a14:foregroundMark x1="66265" y1="46087" x2="66265" y2="46087"/>
                        <a14:foregroundMark x1="59639" y1="62609" x2="59639" y2="62609"/>
                        <a14:foregroundMark x1="71687" y1="45217" x2="71687" y2="45217"/>
                        <a14:foregroundMark x1="68373" y1="60000" x2="68373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34" y="0"/>
            <a:ext cx="2209800" cy="765443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56411" y="806114"/>
            <a:ext cx="11875168" cy="120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774022" y="107030"/>
            <a:ext cx="92575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500" b="1" dirty="0" smtClean="0">
                <a:solidFill>
                  <a:schemeClr val="bg1">
                    <a:lumMod val="50000"/>
                  </a:schemeClr>
                </a:solidFill>
              </a:rPr>
              <a:t>О КОМПАНИИ</a:t>
            </a:r>
            <a:endParaRPr lang="ru-RU" sz="3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091" y="905028"/>
            <a:ext cx="5324475" cy="4857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158" y="1477686"/>
            <a:ext cx="11457421" cy="43570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1771" y="6020739"/>
            <a:ext cx="9804448" cy="83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3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4505"/>
            <a:ext cx="3759199" cy="24652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439" y="993059"/>
            <a:ext cx="3683000" cy="23815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1278" y="1395123"/>
            <a:ext cx="1862940" cy="12305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96" b="94783" l="2410" r="98494">
                        <a14:foregroundMark x1="30723" y1="53043" x2="30723" y2="53043"/>
                        <a14:foregroundMark x1="45482" y1="53043" x2="45482" y2="53043"/>
                        <a14:foregroundMark x1="63554" y1="53043" x2="63554" y2="53043"/>
                        <a14:foregroundMark x1="20783" y1="53913" x2="20783" y2="53913"/>
                        <a14:foregroundMark x1="24096" y1="48696" x2="24096" y2="48696"/>
                        <a14:foregroundMark x1="29217" y1="45217" x2="29217" y2="45217"/>
                        <a14:foregroundMark x1="33735" y1="46957" x2="33735" y2="46957"/>
                        <a14:foregroundMark x1="27108" y1="52174" x2="27108" y2="52174"/>
                        <a14:foregroundMark x1="29518" y1="61739" x2="29518" y2="61739"/>
                        <a14:foregroundMark x1="39157" y1="45217" x2="39157" y2="45217"/>
                        <a14:foregroundMark x1="37048" y1="53913" x2="37048" y2="53913"/>
                        <a14:foregroundMark x1="34940" y1="62609" x2="34940" y2="62609"/>
                        <a14:foregroundMark x1="44277" y1="46957" x2="44277" y2="46957"/>
                        <a14:foregroundMark x1="49096" y1="46957" x2="49096" y2="46957"/>
                        <a14:foregroundMark x1="42470" y1="58261" x2="42470" y2="58261"/>
                        <a14:foregroundMark x1="53012" y1="48696" x2="53012" y2="48696"/>
                        <a14:foregroundMark x1="56325" y1="48696" x2="56325" y2="48696"/>
                        <a14:foregroundMark x1="60241" y1="53043" x2="60241" y2="53043"/>
                        <a14:foregroundMark x1="63253" y1="46957" x2="63253" y2="46957"/>
                        <a14:foregroundMark x1="66265" y1="46087" x2="66265" y2="46087"/>
                        <a14:foregroundMark x1="59639" y1="62609" x2="59639" y2="62609"/>
                        <a14:foregroundMark x1="71687" y1="45217" x2="71687" y2="45217"/>
                        <a14:foregroundMark x1="68373" y1="60000" x2="68373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34" y="0"/>
            <a:ext cx="2209800" cy="76544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774022" y="107030"/>
            <a:ext cx="92575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500" b="1" dirty="0" smtClean="0">
                <a:solidFill>
                  <a:schemeClr val="bg1">
                    <a:lumMod val="50000"/>
                  </a:schemeClr>
                </a:solidFill>
              </a:rPr>
              <a:t>ДИНАМИКА РАЗВИТИЯ</a:t>
            </a:r>
            <a:endParaRPr lang="ru-RU" sz="3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156411" y="806114"/>
            <a:ext cx="11875168" cy="120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6382" y="2997298"/>
            <a:ext cx="4546497" cy="8667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9651" y="3776140"/>
            <a:ext cx="11506114" cy="30532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4500" y="1502064"/>
            <a:ext cx="2678379" cy="112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5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15" y="6312309"/>
            <a:ext cx="5235536" cy="41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66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7" y="2312126"/>
            <a:ext cx="11758647" cy="23382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96" b="94783" l="2410" r="98494">
                        <a14:foregroundMark x1="30723" y1="53043" x2="30723" y2="53043"/>
                        <a14:foregroundMark x1="45482" y1="53043" x2="45482" y2="53043"/>
                        <a14:foregroundMark x1="63554" y1="53043" x2="63554" y2="53043"/>
                        <a14:foregroundMark x1="20783" y1="53913" x2="20783" y2="53913"/>
                        <a14:foregroundMark x1="24096" y1="48696" x2="24096" y2="48696"/>
                        <a14:foregroundMark x1="29217" y1="45217" x2="29217" y2="45217"/>
                        <a14:foregroundMark x1="33735" y1="46957" x2="33735" y2="46957"/>
                        <a14:foregroundMark x1="27108" y1="52174" x2="27108" y2="52174"/>
                        <a14:foregroundMark x1="29518" y1="61739" x2="29518" y2="61739"/>
                        <a14:foregroundMark x1="39157" y1="45217" x2="39157" y2="45217"/>
                        <a14:foregroundMark x1="37048" y1="53913" x2="37048" y2="53913"/>
                        <a14:foregroundMark x1="34940" y1="62609" x2="34940" y2="62609"/>
                        <a14:foregroundMark x1="44277" y1="46957" x2="44277" y2="46957"/>
                        <a14:foregroundMark x1="49096" y1="46957" x2="49096" y2="46957"/>
                        <a14:foregroundMark x1="42470" y1="58261" x2="42470" y2="58261"/>
                        <a14:foregroundMark x1="53012" y1="48696" x2="53012" y2="48696"/>
                        <a14:foregroundMark x1="56325" y1="48696" x2="56325" y2="48696"/>
                        <a14:foregroundMark x1="60241" y1="53043" x2="60241" y2="53043"/>
                        <a14:foregroundMark x1="63253" y1="46957" x2="63253" y2="46957"/>
                        <a14:foregroundMark x1="66265" y1="46087" x2="66265" y2="46087"/>
                        <a14:foregroundMark x1="59639" y1="62609" x2="59639" y2="62609"/>
                        <a14:foregroundMark x1="71687" y1="45217" x2="71687" y2="45217"/>
                        <a14:foregroundMark x1="68373" y1="60000" x2="68373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34" y="0"/>
            <a:ext cx="2209800" cy="7654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4022" y="107030"/>
            <a:ext cx="92575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500" b="1" dirty="0" smtClean="0">
                <a:solidFill>
                  <a:schemeClr val="bg1">
                    <a:lumMod val="50000"/>
                  </a:schemeClr>
                </a:solidFill>
              </a:rPr>
              <a:t>ОБЩАЯ СХЕМА ПЕРЕВОЗКИ</a:t>
            </a:r>
            <a:endParaRPr lang="ru-RU" sz="3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56411" y="806114"/>
            <a:ext cx="11875168" cy="120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010297" y="3931920"/>
            <a:ext cx="4101737" cy="13063"/>
          </a:xfrm>
          <a:prstGeom prst="straightConnector1">
            <a:avLst/>
          </a:prstGeom>
          <a:ln w="38100">
            <a:solidFill>
              <a:srgbClr val="EE1C2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97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-2005" y="1390363"/>
            <a:ext cx="12192000" cy="134529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696" b="94783" l="2410" r="98494">
                        <a14:foregroundMark x1="30723" y1="53043" x2="30723" y2="53043"/>
                        <a14:foregroundMark x1="45482" y1="53043" x2="45482" y2="53043"/>
                        <a14:foregroundMark x1="63554" y1="53043" x2="63554" y2="53043"/>
                        <a14:foregroundMark x1="20783" y1="53913" x2="20783" y2="53913"/>
                        <a14:foregroundMark x1="24096" y1="48696" x2="24096" y2="48696"/>
                        <a14:foregroundMark x1="29217" y1="45217" x2="29217" y2="45217"/>
                        <a14:foregroundMark x1="33735" y1="46957" x2="33735" y2="46957"/>
                        <a14:foregroundMark x1="27108" y1="52174" x2="27108" y2="52174"/>
                        <a14:foregroundMark x1="29518" y1="61739" x2="29518" y2="61739"/>
                        <a14:foregroundMark x1="39157" y1="45217" x2="39157" y2="45217"/>
                        <a14:foregroundMark x1="37048" y1="53913" x2="37048" y2="53913"/>
                        <a14:foregroundMark x1="34940" y1="62609" x2="34940" y2="62609"/>
                        <a14:foregroundMark x1="44277" y1="46957" x2="44277" y2="46957"/>
                        <a14:foregroundMark x1="49096" y1="46957" x2="49096" y2="46957"/>
                        <a14:foregroundMark x1="42470" y1="58261" x2="42470" y2="58261"/>
                        <a14:foregroundMark x1="53012" y1="48696" x2="53012" y2="48696"/>
                        <a14:foregroundMark x1="56325" y1="48696" x2="56325" y2="48696"/>
                        <a14:foregroundMark x1="60241" y1="53043" x2="60241" y2="53043"/>
                        <a14:foregroundMark x1="63253" y1="46957" x2="63253" y2="46957"/>
                        <a14:foregroundMark x1="66265" y1="46087" x2="66265" y2="46087"/>
                        <a14:foregroundMark x1="59639" y1="62609" x2="59639" y2="62609"/>
                        <a14:foregroundMark x1="71687" y1="45217" x2="71687" y2="45217"/>
                        <a14:foregroundMark x1="68373" y1="60000" x2="68373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34" y="0"/>
            <a:ext cx="2209800" cy="765443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156411" y="806114"/>
            <a:ext cx="11875168" cy="120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774022" y="107030"/>
            <a:ext cx="92575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500" b="1" dirty="0" smtClean="0">
                <a:solidFill>
                  <a:schemeClr val="bg1">
                    <a:lumMod val="50000"/>
                  </a:schemeClr>
                </a:solidFill>
              </a:rPr>
              <a:t>УСЛУГИ</a:t>
            </a:r>
            <a:endParaRPr lang="ru-RU" sz="3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5" y="5504903"/>
            <a:ext cx="5869578" cy="6486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81" y="3623580"/>
            <a:ext cx="5905363" cy="88310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39487" y="3134706"/>
            <a:ext cx="5869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Забор и доставка груза</a:t>
            </a: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0779" y="3462064"/>
            <a:ext cx="5690073" cy="649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9967" y="4784981"/>
            <a:ext cx="5869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Погрузка и разгрузка негабаритного груза</a:t>
            </a: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259" y="5112339"/>
            <a:ext cx="5690073" cy="649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8175" y="3692431"/>
            <a:ext cx="5789993" cy="89262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348550" y="3121643"/>
            <a:ext cx="56300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Страхование</a:t>
            </a: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9842" y="3449001"/>
            <a:ext cx="5690073" cy="6490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794" y="5303355"/>
            <a:ext cx="5630091" cy="91456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79030" y="4789334"/>
            <a:ext cx="56300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>
                    <a:lumMod val="50000"/>
                  </a:schemeClr>
                </a:solidFill>
              </a:rPr>
              <a:t>Дополнительные услуги при межтерминальной перевозке</a:t>
            </a:r>
            <a:endParaRPr lang="ru-RU" sz="16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0322" y="5116692"/>
            <a:ext cx="5690073" cy="6490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09006" y="922730"/>
            <a:ext cx="5869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rgbClr val="EE1C25"/>
                </a:solidFill>
              </a:rPr>
              <a:t>Основные услуги</a:t>
            </a:r>
            <a:endParaRPr lang="ru-RU" sz="1600" i="1" dirty="0">
              <a:solidFill>
                <a:srgbClr val="EE1C25"/>
              </a:solidFill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-17417" y="1485848"/>
            <a:ext cx="12192000" cy="134529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0" y="1563487"/>
            <a:ext cx="12192000" cy="134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66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09685" y="116439"/>
            <a:ext cx="7615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35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УПАКОВКА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590" y="36092"/>
            <a:ext cx="2257753" cy="782053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156411" y="895849"/>
            <a:ext cx="11875168" cy="120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33" y="3788230"/>
            <a:ext cx="5633901" cy="279827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119" y="1447529"/>
            <a:ext cx="2679304" cy="17398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231" y="1217295"/>
            <a:ext cx="1733550" cy="2228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6464" y="1205729"/>
            <a:ext cx="2019300" cy="199072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2789" y="3883435"/>
            <a:ext cx="5904547" cy="2661599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18457" y="3284078"/>
            <a:ext cx="26517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Картонная коробка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80709" y="3345038"/>
            <a:ext cx="32700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Мешок с пластиковой пломбой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978539" y="3262306"/>
            <a:ext cx="24906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Сейф-пакет с защитной лентой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11447" y="4077703"/>
            <a:ext cx="1544957" cy="14731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17663" y="3908637"/>
            <a:ext cx="1964998" cy="1695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9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96" b="94783" l="2410" r="98494">
                        <a14:foregroundMark x1="30723" y1="53043" x2="30723" y2="53043"/>
                        <a14:foregroundMark x1="45482" y1="53043" x2="45482" y2="53043"/>
                        <a14:foregroundMark x1="63554" y1="53043" x2="63554" y2="53043"/>
                        <a14:foregroundMark x1="20783" y1="53913" x2="20783" y2="53913"/>
                        <a14:foregroundMark x1="24096" y1="48696" x2="24096" y2="48696"/>
                        <a14:foregroundMark x1="29217" y1="45217" x2="29217" y2="45217"/>
                        <a14:foregroundMark x1="33735" y1="46957" x2="33735" y2="46957"/>
                        <a14:foregroundMark x1="27108" y1="52174" x2="27108" y2="52174"/>
                        <a14:foregroundMark x1="29518" y1="61739" x2="29518" y2="61739"/>
                        <a14:foregroundMark x1="39157" y1="45217" x2="39157" y2="45217"/>
                        <a14:foregroundMark x1="37048" y1="53913" x2="37048" y2="53913"/>
                        <a14:foregroundMark x1="34940" y1="62609" x2="34940" y2="62609"/>
                        <a14:foregroundMark x1="44277" y1="46957" x2="44277" y2="46957"/>
                        <a14:foregroundMark x1="49096" y1="46957" x2="49096" y2="46957"/>
                        <a14:foregroundMark x1="42470" y1="58261" x2="42470" y2="58261"/>
                        <a14:foregroundMark x1="53012" y1="48696" x2="53012" y2="48696"/>
                        <a14:foregroundMark x1="56325" y1="48696" x2="56325" y2="48696"/>
                        <a14:foregroundMark x1="60241" y1="53043" x2="60241" y2="53043"/>
                        <a14:foregroundMark x1="63253" y1="46957" x2="63253" y2="46957"/>
                        <a14:foregroundMark x1="66265" y1="46087" x2="66265" y2="46087"/>
                        <a14:foregroundMark x1="59639" y1="62609" x2="59639" y2="62609"/>
                        <a14:foregroundMark x1="71687" y1="45217" x2="71687" y2="45217"/>
                        <a14:foregroundMark x1="68373" y1="60000" x2="68373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34" y="0"/>
            <a:ext cx="2209800" cy="765443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56411" y="806114"/>
            <a:ext cx="11875168" cy="120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774022" y="107030"/>
            <a:ext cx="92575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500" b="1" dirty="0" smtClean="0">
                <a:solidFill>
                  <a:schemeClr val="bg1">
                    <a:lumMod val="50000"/>
                  </a:schemeClr>
                </a:solidFill>
              </a:rPr>
              <a:t>КОРПОРАТИВНЫМ КЛИЕНТАМ</a:t>
            </a:r>
            <a:endParaRPr lang="ru-RU" sz="3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147092" y="1419783"/>
            <a:ext cx="11935913" cy="18953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675" y="3596504"/>
            <a:ext cx="2390775" cy="8667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572" y="4710100"/>
            <a:ext cx="2476908" cy="8507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568" y="5762625"/>
            <a:ext cx="2382066" cy="9572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2584" y="4654858"/>
            <a:ext cx="1923370" cy="8141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1500" y="5782763"/>
            <a:ext cx="2009775" cy="85725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82789" y="4588192"/>
            <a:ext cx="2133600" cy="7905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15049" y="5608877"/>
            <a:ext cx="2245179" cy="87179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352384" y="3644538"/>
            <a:ext cx="698396" cy="6110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071463" y="3735977"/>
            <a:ext cx="16589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>
                    <a:lumMod val="50000"/>
                  </a:schemeClr>
                </a:solidFill>
              </a:rPr>
              <a:t>в</a:t>
            </a: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озвратная логистика</a:t>
            </a:r>
            <a:endParaRPr lang="ru-RU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70286" y="4519340"/>
            <a:ext cx="1628775" cy="7715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57509" y="5690443"/>
            <a:ext cx="2193879" cy="65742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90906" y="3521950"/>
            <a:ext cx="3223788" cy="100264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01499" y="3643000"/>
            <a:ext cx="2331471" cy="94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38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696" b="94783" l="2410" r="98494">
                        <a14:foregroundMark x1="30723" y1="53043" x2="30723" y2="53043"/>
                        <a14:foregroundMark x1="45482" y1="53043" x2="45482" y2="53043"/>
                        <a14:foregroundMark x1="63554" y1="53043" x2="63554" y2="53043"/>
                        <a14:foregroundMark x1="20783" y1="53913" x2="20783" y2="53913"/>
                        <a14:foregroundMark x1="24096" y1="48696" x2="24096" y2="48696"/>
                        <a14:foregroundMark x1="29217" y1="45217" x2="29217" y2="45217"/>
                        <a14:foregroundMark x1="33735" y1="46957" x2="33735" y2="46957"/>
                        <a14:foregroundMark x1="27108" y1="52174" x2="27108" y2="52174"/>
                        <a14:foregroundMark x1="29518" y1="61739" x2="29518" y2="61739"/>
                        <a14:foregroundMark x1="39157" y1="45217" x2="39157" y2="45217"/>
                        <a14:foregroundMark x1="37048" y1="53913" x2="37048" y2="53913"/>
                        <a14:foregroundMark x1="34940" y1="62609" x2="34940" y2="62609"/>
                        <a14:foregroundMark x1="44277" y1="46957" x2="44277" y2="46957"/>
                        <a14:foregroundMark x1="49096" y1="46957" x2="49096" y2="46957"/>
                        <a14:foregroundMark x1="42470" y1="58261" x2="42470" y2="58261"/>
                        <a14:foregroundMark x1="53012" y1="48696" x2="53012" y2="48696"/>
                        <a14:foregroundMark x1="56325" y1="48696" x2="56325" y2="48696"/>
                        <a14:foregroundMark x1="60241" y1="53043" x2="60241" y2="53043"/>
                        <a14:foregroundMark x1="63253" y1="46957" x2="63253" y2="46957"/>
                        <a14:foregroundMark x1="66265" y1="46087" x2="66265" y2="46087"/>
                        <a14:foregroundMark x1="59639" y1="62609" x2="59639" y2="62609"/>
                        <a14:foregroundMark x1="71687" y1="45217" x2="71687" y2="45217"/>
                        <a14:foregroundMark x1="68373" y1="60000" x2="68373" y2="6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34" y="0"/>
            <a:ext cx="2209800" cy="765443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56411" y="806114"/>
            <a:ext cx="11875168" cy="120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796947"/>
            <a:ext cx="12192000" cy="30971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691291" y="141864"/>
            <a:ext cx="925755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500" b="1" dirty="0" smtClean="0">
                <a:solidFill>
                  <a:schemeClr val="bg1">
                    <a:lumMod val="50000"/>
                  </a:schemeClr>
                </a:solidFill>
              </a:rPr>
              <a:t>СЕРВИС ДЛЯ КЛИЕНТОВ</a:t>
            </a:r>
            <a:endParaRPr lang="ru-RU" sz="3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051" y="1435688"/>
            <a:ext cx="4763473" cy="96787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3314" y="1482917"/>
            <a:ext cx="4109074" cy="79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8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09685" y="116439"/>
            <a:ext cx="7615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35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СИСТЕМА КОНТРОЛЯ КАЧЕСТВА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590" y="36092"/>
            <a:ext cx="2257753" cy="782053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156411" y="895849"/>
            <a:ext cx="11875168" cy="120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Рисунок 5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59" y="5313029"/>
            <a:ext cx="525169" cy="484772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3625" y="5335915"/>
            <a:ext cx="447675" cy="405442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988" y="5276071"/>
            <a:ext cx="475512" cy="437164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6257" y="5245105"/>
            <a:ext cx="634141" cy="495300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8195" y="5303784"/>
            <a:ext cx="467025" cy="426764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6367" y="5303785"/>
            <a:ext cx="335883" cy="459342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478860" y="4702828"/>
            <a:ext cx="1635262" cy="4362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1400" b="1" dirty="0">
              <a:solidFill>
                <a:srgbClr val="C00000"/>
              </a:solidFill>
            </a:endParaRPr>
          </a:p>
          <a:p>
            <a:pPr algn="ct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IT </a:t>
            </a:r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департамент</a:t>
            </a:r>
          </a:p>
          <a:p>
            <a:pPr algn="ctr"/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2353979" y="4702828"/>
            <a:ext cx="1812996" cy="4362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1400" b="1" dirty="0">
              <a:solidFill>
                <a:srgbClr val="C00000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Департамент по работе с клиентами</a:t>
            </a:r>
          </a:p>
          <a:p>
            <a:pPr algn="ctr"/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4354224" y="4677430"/>
            <a:ext cx="1742264" cy="4362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1400" b="1" dirty="0">
              <a:solidFill>
                <a:srgbClr val="C00000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Отдел маркетинга </a:t>
            </a:r>
          </a:p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и рекламы</a:t>
            </a:r>
          </a:p>
          <a:p>
            <a:pPr algn="ctr"/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6336346" y="4684515"/>
            <a:ext cx="1668043" cy="4362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1400" b="1" dirty="0">
              <a:solidFill>
                <a:srgbClr val="C00000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Департамент логистики</a:t>
            </a:r>
          </a:p>
          <a:p>
            <a:pPr algn="ctr"/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8202120" y="4684515"/>
            <a:ext cx="1672214" cy="4362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1400" b="1" dirty="0">
              <a:solidFill>
                <a:srgbClr val="C00000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Отдел персонала</a:t>
            </a:r>
          </a:p>
          <a:p>
            <a:pPr algn="ctr"/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0103324" y="4694820"/>
            <a:ext cx="1647164" cy="43622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1400" b="1" dirty="0">
              <a:solidFill>
                <a:srgbClr val="C00000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Региональные представительства</a:t>
            </a:r>
          </a:p>
          <a:p>
            <a:pPr algn="ctr"/>
            <a:endParaRPr lang="ru-RU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5391150" y="4259481"/>
            <a:ext cx="927" cy="406054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7059084" y="4259481"/>
            <a:ext cx="927" cy="406054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>
            <a:off x="9116279" y="4293212"/>
            <a:ext cx="927" cy="406054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11137985" y="4259348"/>
            <a:ext cx="927" cy="406054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267073" y="4259481"/>
            <a:ext cx="927" cy="406054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1228539" y="4296774"/>
            <a:ext cx="927" cy="406054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1254496" y="4262907"/>
            <a:ext cx="9853037" cy="0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Прямоугольник 80"/>
          <p:cNvSpPr/>
          <p:nvPr/>
        </p:nvSpPr>
        <p:spPr>
          <a:xfrm>
            <a:off x="1038456" y="5384489"/>
            <a:ext cx="1266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30 человек</a:t>
            </a:r>
            <a:endParaRPr lang="ru-RU" sz="1400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2825841" y="5384489"/>
            <a:ext cx="13543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150 человек</a:t>
            </a:r>
            <a:endParaRPr lang="ru-RU" sz="1400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4788370" y="5389292"/>
            <a:ext cx="1266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10 человек</a:t>
            </a:r>
            <a:endParaRPr lang="ru-RU" sz="1400" dirty="0"/>
          </a:p>
        </p:txBody>
      </p:sp>
      <p:sp>
        <p:nvSpPr>
          <p:cNvPr id="84" name="Прямоугольник 83"/>
          <p:cNvSpPr/>
          <p:nvPr/>
        </p:nvSpPr>
        <p:spPr>
          <a:xfrm>
            <a:off x="6725708" y="5400829"/>
            <a:ext cx="1266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250 человек</a:t>
            </a:r>
            <a:endParaRPr lang="ru-RU" sz="1400" dirty="0"/>
          </a:p>
        </p:txBody>
      </p:sp>
      <p:sp>
        <p:nvSpPr>
          <p:cNvPr id="85" name="Прямоугольник 84"/>
          <p:cNvSpPr/>
          <p:nvPr/>
        </p:nvSpPr>
        <p:spPr>
          <a:xfrm>
            <a:off x="8641026" y="5390125"/>
            <a:ext cx="1266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5 человек</a:t>
            </a:r>
            <a:endParaRPr lang="ru-RU" sz="1400" dirty="0"/>
          </a:p>
        </p:txBody>
      </p:sp>
      <p:sp>
        <p:nvSpPr>
          <p:cNvPr id="86" name="Прямоугольник 85"/>
          <p:cNvSpPr/>
          <p:nvPr/>
        </p:nvSpPr>
        <p:spPr>
          <a:xfrm>
            <a:off x="10382250" y="5394056"/>
            <a:ext cx="12665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bg1">
                    <a:lumMod val="50000"/>
                  </a:schemeClr>
                </a:solidFill>
              </a:rPr>
              <a:t>100 человек</a:t>
            </a:r>
            <a:endParaRPr lang="ru-RU" sz="1400" dirty="0"/>
          </a:p>
        </p:txBody>
      </p:sp>
      <p:cxnSp>
        <p:nvCxnSpPr>
          <p:cNvPr id="92" name="Прямая соединительная линия 91"/>
          <p:cNvCxnSpPr/>
          <p:nvPr/>
        </p:nvCxnSpPr>
        <p:spPr>
          <a:xfrm>
            <a:off x="529213" y="5848120"/>
            <a:ext cx="1775837" cy="0"/>
          </a:xfrm>
          <a:prstGeom prst="line">
            <a:avLst/>
          </a:prstGeom>
          <a:noFill/>
          <a:ln>
            <a:solidFill>
              <a:srgbClr val="EE1C25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4" name="Прямая соединительная линия 93"/>
          <p:cNvCxnSpPr/>
          <p:nvPr/>
        </p:nvCxnSpPr>
        <p:spPr>
          <a:xfrm>
            <a:off x="2482703" y="5834264"/>
            <a:ext cx="1775837" cy="0"/>
          </a:xfrm>
          <a:prstGeom prst="line">
            <a:avLst/>
          </a:prstGeom>
          <a:noFill/>
          <a:ln>
            <a:solidFill>
              <a:srgbClr val="EE1C25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4355107" y="5834262"/>
            <a:ext cx="1775837" cy="0"/>
          </a:xfrm>
          <a:prstGeom prst="line">
            <a:avLst/>
          </a:prstGeom>
          <a:noFill/>
          <a:ln>
            <a:solidFill>
              <a:srgbClr val="EE1C25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>
            <a:off x="6260520" y="5835759"/>
            <a:ext cx="1775837" cy="0"/>
          </a:xfrm>
          <a:prstGeom prst="line">
            <a:avLst/>
          </a:prstGeom>
          <a:noFill/>
          <a:ln>
            <a:solidFill>
              <a:srgbClr val="EE1C25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>
            <a:off x="8214010" y="5821903"/>
            <a:ext cx="1775837" cy="0"/>
          </a:xfrm>
          <a:prstGeom prst="line">
            <a:avLst/>
          </a:prstGeom>
          <a:noFill/>
          <a:ln>
            <a:solidFill>
              <a:srgbClr val="EE1C25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10153649" y="5821901"/>
            <a:ext cx="1775837" cy="0"/>
          </a:xfrm>
          <a:prstGeom prst="line">
            <a:avLst/>
          </a:prstGeom>
          <a:noFill/>
          <a:ln>
            <a:solidFill>
              <a:srgbClr val="EE1C25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9" name="Прямоугольник 98"/>
          <p:cNvSpPr/>
          <p:nvPr/>
        </p:nvSpPr>
        <p:spPr>
          <a:xfrm>
            <a:off x="437293" y="5952499"/>
            <a:ext cx="200348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Система отчетов качества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Оптимизация процессов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Сервис онлайн оповещения</a:t>
            </a:r>
            <a:endParaRPr lang="ru-RU" sz="1100" dirty="0"/>
          </a:p>
        </p:txBody>
      </p:sp>
      <p:sp>
        <p:nvSpPr>
          <p:cNvPr id="100" name="Прямоугольник 99"/>
          <p:cNvSpPr/>
          <p:nvPr/>
        </p:nvSpPr>
        <p:spPr>
          <a:xfrm>
            <a:off x="2371815" y="5952499"/>
            <a:ext cx="200348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Служба </a:t>
            </a:r>
            <a:r>
              <a:rPr lang="ru-RU" sz="1100" dirty="0">
                <a:solidFill>
                  <a:schemeClr val="bg1">
                    <a:lumMod val="50000"/>
                  </a:schemeClr>
                </a:solidFill>
              </a:rPr>
              <a:t>поддержки клиентов</a:t>
            </a:r>
          </a:p>
          <a:p>
            <a:r>
              <a:rPr lang="ru-RU" sz="1100" dirty="0">
                <a:solidFill>
                  <a:schemeClr val="bg1">
                    <a:lumMod val="50000"/>
                  </a:schemeClr>
                </a:solidFill>
              </a:rPr>
              <a:t>Горячая линия 24/7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Отдел продаж</a:t>
            </a:r>
            <a:endParaRPr lang="ru-RU" sz="1100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4314686" y="5925265"/>
            <a:ext cx="20999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Отдел аналитики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Отдел рекламы 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PR</a:t>
            </a:r>
            <a:endParaRPr lang="ru-RU" sz="1100" dirty="0"/>
          </a:p>
        </p:txBody>
      </p:sp>
      <p:sp>
        <p:nvSpPr>
          <p:cNvPr id="102" name="Прямоугольник 101"/>
          <p:cNvSpPr/>
          <p:nvPr/>
        </p:nvSpPr>
        <p:spPr>
          <a:xfrm>
            <a:off x="6154379" y="5938333"/>
            <a:ext cx="20999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Складская логистика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Транспортная логистика</a:t>
            </a:r>
            <a:endParaRPr lang="ru-RU" sz="1100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8154731" y="5903289"/>
            <a:ext cx="209996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Подбор персонала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Обучения и тренинги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Наставничество</a:t>
            </a:r>
          </a:p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Система аттестации</a:t>
            </a:r>
          </a:p>
        </p:txBody>
      </p:sp>
      <p:sp>
        <p:nvSpPr>
          <p:cNvPr id="104" name="Прямоугольник 103"/>
          <p:cNvSpPr/>
          <p:nvPr/>
        </p:nvSpPr>
        <p:spPr>
          <a:xfrm>
            <a:off x="10103324" y="5946985"/>
            <a:ext cx="209996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</a:rPr>
              <a:t>Контроль соблюдения нормативов в регионах при выполнении  заказов</a:t>
            </a:r>
            <a:endParaRPr lang="ru-RU" sz="1100" dirty="0"/>
          </a:p>
        </p:txBody>
      </p:sp>
      <p:cxnSp>
        <p:nvCxnSpPr>
          <p:cNvPr id="67" name="Прямая соединительная линия 66"/>
          <p:cNvCxnSpPr/>
          <p:nvPr/>
        </p:nvCxnSpPr>
        <p:spPr>
          <a:xfrm>
            <a:off x="6162112" y="3820213"/>
            <a:ext cx="927" cy="406054"/>
          </a:xfrm>
          <a:prstGeom prst="line">
            <a:avLst/>
          </a:prstGeom>
          <a:noFill/>
          <a:ln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Прямоугольник 45"/>
          <p:cNvSpPr/>
          <p:nvPr/>
        </p:nvSpPr>
        <p:spPr>
          <a:xfrm>
            <a:off x="4385403" y="3351424"/>
            <a:ext cx="3591221" cy="63894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 sz="1600" b="1" dirty="0">
              <a:solidFill>
                <a:srgbClr val="C00000"/>
              </a:solidFill>
            </a:endParaRPr>
          </a:p>
          <a:p>
            <a:pPr algn="ctr"/>
            <a:r>
              <a:rPr lang="ru-RU" sz="1600" dirty="0" smtClean="0">
                <a:solidFill>
                  <a:schemeClr val="bg1">
                    <a:lumMod val="50000"/>
                  </a:schemeClr>
                </a:solidFill>
              </a:rPr>
              <a:t>Руководство компании</a:t>
            </a:r>
          </a:p>
          <a:p>
            <a:pPr algn="ctr"/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115" y="1092457"/>
            <a:ext cx="11826246" cy="14404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04800" y="2555174"/>
            <a:ext cx="1188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С июля 2016 года в компании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VOZOVOZ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внедрена система контроля качества:</a:t>
            </a:r>
          </a:p>
          <a:p>
            <a:pPr algn="ctr"/>
            <a:r>
              <a:rPr lang="ru-RU" dirty="0" smtClean="0">
                <a:solidFill>
                  <a:schemeClr val="bg1">
                    <a:lumMod val="50000"/>
                  </a:schemeClr>
                </a:solidFill>
              </a:rPr>
              <a:t> показатели срока доставки и сохранности груза</a:t>
            </a:r>
          </a:p>
        </p:txBody>
      </p:sp>
    </p:spTree>
    <p:extLst>
      <p:ext uri="{BB962C8B-B14F-4D97-AF65-F5344CB8AC3E}">
        <p14:creationId xmlns:p14="http://schemas.microsoft.com/office/powerpoint/2010/main" val="387465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257753" cy="782053"/>
          </a:xfrm>
          <a:prstGeom prst="rect">
            <a:avLst/>
          </a:prstGeom>
        </p:spPr>
      </p:pic>
      <p:cxnSp>
        <p:nvCxnSpPr>
          <p:cNvPr id="3" name="Прямая соединительная линия 2"/>
          <p:cNvCxnSpPr/>
          <p:nvPr/>
        </p:nvCxnSpPr>
        <p:spPr>
          <a:xfrm>
            <a:off x="156411" y="806114"/>
            <a:ext cx="11875168" cy="120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415589" y="76695"/>
            <a:ext cx="761599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500" b="1" dirty="0" smtClean="0">
                <a:solidFill>
                  <a:schemeClr val="bg1">
                    <a:lumMod val="50000"/>
                  </a:schemeClr>
                </a:solidFill>
              </a:rPr>
              <a:t>НАШИ КЛИЕНТЫ</a:t>
            </a:r>
            <a:endParaRPr lang="ru-RU" sz="35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649" y="1788295"/>
            <a:ext cx="10964363" cy="506970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04422" y="916622"/>
            <a:ext cx="11346590" cy="8925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sz="1000" i="0" u="none" strike="noStrike" baseline="0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ru-RU" sz="1600" i="0" u="none" strike="noStrike" baseline="0" dirty="0" smtClean="0">
                <a:solidFill>
                  <a:schemeClr val="bg1">
                    <a:lumMod val="50000"/>
                  </a:schemeClr>
                </a:solidFill>
              </a:rPr>
              <a:t>Нам доверяют свои грузы крупнейшие компании-лидеры в своих отраслях, </a:t>
            </a:r>
          </a:p>
          <a:p>
            <a:pPr algn="ctr"/>
            <a:r>
              <a:rPr lang="ru-RU" sz="1600" i="0" u="none" strike="noStrike" baseline="0" dirty="0" smtClean="0">
                <a:solidFill>
                  <a:schemeClr val="bg1">
                    <a:lumMod val="50000"/>
                  </a:schemeClr>
                </a:solidFill>
              </a:rPr>
              <a:t>для которых мы обеспечиваем перевозки по всей России</a:t>
            </a:r>
          </a:p>
          <a:p>
            <a:pPr algn="ctr"/>
            <a:endParaRPr lang="ru-RU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6279" y="5555623"/>
            <a:ext cx="2056267" cy="85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9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44" y="386578"/>
            <a:ext cx="5486400" cy="8858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187" y="5624102"/>
            <a:ext cx="5705475" cy="9334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9136" y="1401128"/>
            <a:ext cx="521970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89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160</Words>
  <Application>Microsoft Office PowerPoint</Application>
  <PresentationFormat>Широкоэкранный</PresentationFormat>
  <Paragraphs>60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vozovoz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Сивова Инна (7843)</dc:creator>
  <cp:lastModifiedBy>Загородникова Лидия</cp:lastModifiedBy>
  <cp:revision>22</cp:revision>
  <dcterms:created xsi:type="dcterms:W3CDTF">2017-05-12T11:27:11Z</dcterms:created>
  <dcterms:modified xsi:type="dcterms:W3CDTF">2017-05-30T13:55:21Z</dcterms:modified>
</cp:coreProperties>
</file>